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63" r:id="rId3"/>
    <p:sldId id="265" r:id="rId4"/>
    <p:sldId id="269" r:id="rId5"/>
    <p:sldId id="268" r:id="rId6"/>
    <p:sldId id="258" r:id="rId7"/>
    <p:sldId id="270" r:id="rId8"/>
    <p:sldId id="262" r:id="rId9"/>
    <p:sldId id="272" r:id="rId10"/>
    <p:sldId id="264" r:id="rId11"/>
    <p:sldId id="271" r:id="rId12"/>
    <p:sldId id="266" r:id="rId13"/>
    <p:sldId id="267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53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3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8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1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8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4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7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3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18.2883742" TargetMode="External"/><Relationship Id="rId2" Type="http://schemas.openxmlformats.org/officeDocument/2006/relationships/hyperlink" Target="https://becominghuman.ai/comprehending-k-means-and-knn-algorithms-c791be9088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0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936B2-A75B-12A9-65BA-BE9B5A5C1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02" b="4807"/>
          <a:stretch/>
        </p:blipFill>
        <p:spPr>
          <a:xfrm>
            <a:off x="1" y="52228"/>
            <a:ext cx="12191999" cy="6857990"/>
          </a:xfrm>
          <a:prstGeom prst="rect">
            <a:avLst/>
          </a:prstGeom>
        </p:spPr>
      </p:pic>
      <p:sp>
        <p:nvSpPr>
          <p:cNvPr id="133" name="Rectangle 110">
            <a:extLst>
              <a:ext uri="{FF2B5EF4-FFF2-40B4-BE49-F238E27FC236}">
                <a16:creationId xmlns:a16="http://schemas.microsoft.com/office/drawing/2014/main" id="{7C10BC51-CA68-4DED-AB6D-130047878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4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6" name="Group 1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20" name="Oval 1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2DA8FE-E71F-5DAA-44BB-50E0E638A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88" y="1260909"/>
            <a:ext cx="3952428" cy="2822713"/>
          </a:xfrm>
        </p:spPr>
        <p:txBody>
          <a:bodyPr>
            <a:normAutofit/>
          </a:bodyPr>
          <a:lstStyle/>
          <a:p>
            <a:r>
              <a:rPr lang="en-IN" sz="1800" dirty="0"/>
              <a:t>Recommender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DB515-5DA8-77CB-C6F1-87DB5D72A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2032" y="4175698"/>
            <a:ext cx="3330341" cy="920783"/>
          </a:xfrm>
        </p:spPr>
        <p:txBody>
          <a:bodyPr>
            <a:normAutofit/>
          </a:bodyPr>
          <a:lstStyle/>
          <a:p>
            <a:r>
              <a:rPr lang="en-IN" sz="1400" dirty="0"/>
              <a:t>Amazon- Fashion Products</a:t>
            </a:r>
          </a:p>
        </p:txBody>
      </p:sp>
      <p:sp>
        <p:nvSpPr>
          <p:cNvPr id="138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9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DD572-86F7-6412-5549-790671479490}"/>
              </a:ext>
            </a:extLst>
          </p:cNvPr>
          <p:cNvSpPr txBox="1"/>
          <p:nvPr/>
        </p:nvSpPr>
        <p:spPr>
          <a:xfrm>
            <a:off x="7518940" y="420209"/>
            <a:ext cx="358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By-</a:t>
            </a:r>
            <a:br>
              <a:rPr lang="en-IN" dirty="0"/>
            </a:br>
            <a:r>
              <a:rPr lang="en-IN" b="1" dirty="0"/>
              <a:t>Ananya Sharma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13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F6CE7-2303-2D6F-8F62-CC0DC1BD7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017432"/>
            <a:ext cx="6418471" cy="31705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236BA0-E31C-1E4A-7594-A265C390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727769"/>
            <a:ext cx="10686817" cy="5531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740A2-7C36-02D2-2044-ED62930D156C}"/>
              </a:ext>
            </a:extLst>
          </p:cNvPr>
          <p:cNvSpPr txBox="1"/>
          <p:nvPr/>
        </p:nvSpPr>
        <p:spPr>
          <a:xfrm>
            <a:off x="2431840" y="90167"/>
            <a:ext cx="6276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Test and Train with KNN means-Collaborative Method</a:t>
            </a:r>
          </a:p>
        </p:txBody>
      </p:sp>
    </p:spTree>
    <p:extLst>
      <p:ext uri="{BB962C8B-B14F-4D97-AF65-F5344CB8AC3E}">
        <p14:creationId xmlns:p14="http://schemas.microsoft.com/office/powerpoint/2010/main" val="21916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8385-2961-6237-CFB0-86BDC291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280" y="701040"/>
            <a:ext cx="1620520" cy="39149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AE702C-5AFE-B242-545D-A8CAEDCF2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20" y="74950"/>
            <a:ext cx="10515600" cy="3219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54246-FB6C-9BEC-0542-27A800BE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37" y="3545667"/>
            <a:ext cx="8182526" cy="3237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13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6E4DBB4-7131-287E-8345-63237A36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6"/>
                </a:solidFill>
              </a:rPr>
              <a:t>Questionnaire??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E9DB1-F2B0-44BE-269C-EC00A9765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" r="54674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0964D105-DDE4-4B6C-86C9-C0F235D5E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Conclusion</a:t>
            </a:r>
          </a:p>
          <a:p>
            <a:r>
              <a:rPr lang="en-IN" sz="1800" dirty="0"/>
              <a:t>The RMSE for the model is 1.04, which is on the higher end. RMSE in recommendation system with low values are considered good.</a:t>
            </a:r>
          </a:p>
          <a:p>
            <a:r>
              <a:rPr lang="en-IN" sz="1800" dirty="0"/>
              <a:t>Three major Recommender systems used: Content-Based, Collaborative Based, Popularity Based </a:t>
            </a:r>
          </a:p>
          <a:p>
            <a:r>
              <a:rPr lang="en-IN" sz="1800" dirty="0" err="1"/>
              <a:t>KNNmeans</a:t>
            </a:r>
            <a:r>
              <a:rPr lang="en-IN" sz="1800" dirty="0"/>
              <a:t> method used with test and train model</a:t>
            </a:r>
          </a:p>
          <a:p>
            <a:r>
              <a:rPr lang="en-IN" sz="1800" dirty="0"/>
              <a:t>Most of the variables(columns) don’t have a direct correlation among them</a:t>
            </a:r>
          </a:p>
          <a:p>
            <a:r>
              <a:rPr lang="en-IN" sz="1800" dirty="0"/>
              <a:t>ALJ6601Y6SLHA is one of the most popular products</a:t>
            </a:r>
          </a:p>
          <a:p>
            <a:pPr lvl="1"/>
            <a:endParaRPr lang="en-IN" sz="14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2000" dirty="0">
              <a:solidFill>
                <a:schemeClr val="accent6"/>
              </a:solidFill>
            </a:endParaRPr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478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811A993A-52C8-4BC6-BFBC-62C21A66A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52429" y="1191253"/>
            <a:ext cx="1517427" cy="1517433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EE599A-6CA0-4BAE-9FE4-66A13557F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CA298D-E89C-4DD9-BC1E-85D6D271B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842847C-3D21-4D7B-83EE-69306D568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68A295-1E14-4EB6-B4A5-3B260610A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DE5630-9650-46DF-9B28-7C88B9FF8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DAFEBF-A533-43D8-91D3-4F73B51BE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BA43A2C-8819-4220-A7FA-C12A30AD8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F4F4521-2962-4E10-A9CC-AA2A6DA36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9A12088-833B-41BB-A044-DFAE5F562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A73B4D-E5FD-4DB1-A1FB-633E4C349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46519D-F64D-4B51-95AD-81568D16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79C974-C459-4F1D-920C-4DDFEB64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C079155-A959-450B-ACA3-D37017E30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EFA3AE2-4D79-490F-B649-047F36E5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4375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F1F73C6-5691-4700-AFC4-DA3660397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8348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F9D4BC-F300-47FA-BC0D-DD9EF194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88157" y="706359"/>
            <a:ext cx="9630666" cy="5441743"/>
            <a:chOff x="1280667" y="677669"/>
            <a:chExt cx="9857233" cy="565105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AB6C56-3D38-4923-996E-BD474BBB9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80667" y="677669"/>
              <a:ext cx="9857233" cy="565105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CD21DB-082D-417D-A5AB-FC838AF9D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80667" y="677669"/>
              <a:ext cx="9857233" cy="565105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A56ED-13A9-0CDB-65A7-CAB1F285E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27" r="1" b="1"/>
          <a:stretch/>
        </p:blipFill>
        <p:spPr>
          <a:xfrm>
            <a:off x="1336020" y="550211"/>
            <a:ext cx="9630666" cy="541725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0949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06B6-1E76-C5DE-0092-0FB846C8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F62BE-BED8-FF67-758F-89BFEA5A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 err="1">
                <a:effectLst/>
                <a:latin typeface="Times New Roman" panose="02020603050405020304" pitchFamily="18" charset="0"/>
              </a:rPr>
              <a:t>Umamaheswaran</a:t>
            </a:r>
            <a:r>
              <a:rPr lang="en-IN" sz="1800" dirty="0">
                <a:effectLst/>
                <a:latin typeface="Times New Roman" panose="02020603050405020304" pitchFamily="18" charset="0"/>
              </a:rPr>
              <a:t>, V. (2018, November 14). </a:t>
            </a:r>
            <a:r>
              <a:rPr lang="en-IN" sz="1800" i="1" dirty="0">
                <a:effectLst/>
                <a:latin typeface="Times New Roman" panose="02020603050405020304" pitchFamily="18" charset="0"/>
              </a:rPr>
              <a:t>Comprehending K-means and KNN Algorithms - Becoming Human: Artificial Intelligence Magazine</a:t>
            </a:r>
            <a:r>
              <a:rPr lang="en-IN" sz="1800" dirty="0">
                <a:effectLst/>
                <a:latin typeface="Times New Roman" panose="02020603050405020304" pitchFamily="18" charset="0"/>
              </a:rPr>
              <a:t>. Medium. </a:t>
            </a:r>
            <a:r>
              <a:rPr lang="en-IN" sz="1800" dirty="0">
                <a:effectLst/>
                <a:latin typeface="Times New Roman" panose="02020603050405020304" pitchFamily="18" charset="0"/>
                <a:hlinkClick r:id="rId2"/>
              </a:rPr>
              <a:t>https://becominghuman.ai/comprehending-k-means-and-knn-algorithms-c791be90883d</a:t>
            </a:r>
            <a:endParaRPr lang="en-IN" sz="1800" dirty="0">
              <a:effectLst/>
              <a:latin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</a:rPr>
              <a:t>Jalili, M., Ahmadian, S., Izadi, M., Moradi, P., &amp; Salehi, M. (2018). Evaluating Collaborative Filtering Recommender Algorithms: A Survey. </a:t>
            </a:r>
            <a:r>
              <a:rPr lang="en-IN" sz="1800" i="1" dirty="0">
                <a:effectLst/>
                <a:latin typeface="Times New Roman" panose="02020603050405020304" pitchFamily="18" charset="0"/>
              </a:rPr>
              <a:t>IEEE Access</a:t>
            </a:r>
            <a:r>
              <a:rPr lang="en-IN" sz="1800" dirty="0">
                <a:effectLst/>
                <a:latin typeface="Times New Roman" panose="02020603050405020304" pitchFamily="18" charset="0"/>
              </a:rPr>
              <a:t>, </a:t>
            </a:r>
            <a:r>
              <a:rPr lang="en-IN" sz="1800" i="1" dirty="0">
                <a:effectLst/>
                <a:latin typeface="Times New Roman" panose="02020603050405020304" pitchFamily="18" charset="0"/>
              </a:rPr>
              <a:t>6</a:t>
            </a:r>
            <a:r>
              <a:rPr lang="en-IN" sz="1800" dirty="0">
                <a:effectLst/>
                <a:latin typeface="Times New Roman" panose="02020603050405020304" pitchFamily="18" charset="0"/>
              </a:rPr>
              <a:t>, 74003–74024. </a:t>
            </a:r>
            <a:r>
              <a:rPr lang="en-IN" sz="1800" dirty="0">
                <a:effectLst/>
                <a:latin typeface="Times New Roman" panose="02020603050405020304" pitchFamily="18" charset="0"/>
                <a:hlinkClick r:id="rId3"/>
              </a:rPr>
              <a:t>https://doi.org/10.1109/access.2018.2883742</a:t>
            </a:r>
            <a:endParaRPr lang="en-IN" sz="1800" dirty="0">
              <a:effectLst/>
              <a:latin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Z. (2021, May 10).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What is Considered a Good RMSE Value?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Statology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https://www.statology.org/what-is-a-good-rmse/</a:t>
            </a:r>
          </a:p>
          <a:p>
            <a:endParaRPr lang="en-IN" sz="1800" dirty="0">
              <a:effectLst/>
              <a:latin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59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0105-6663-E9C2-75B9-712D2279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84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EDA- Ratings based Recommendations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ED6238-D39F-0E24-958E-3BC2A707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777" y="1333500"/>
            <a:ext cx="9591938" cy="5077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80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3F97-CF8F-EDDB-0BC4-1B6B1579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307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User count and top products based on Ratings</a:t>
            </a:r>
            <a:endParaRPr lang="en-US" sz="2000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7A0C65-B854-F532-465D-BF0DE2224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291035"/>
            <a:ext cx="10515600" cy="1962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3" name="Picture 6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45A50A-EA1C-0C54-9E92-E29688DE2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429000"/>
            <a:ext cx="10515599" cy="2952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532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D05D-256E-CDFF-EDD2-C081C060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7570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Top 5 user ID and the count of Products Purchase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79597-DCA7-2388-4416-84115A0308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5686"/>
            <a:ext cx="9896621" cy="3557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95B93A4-3ACD-B05D-F01D-98EB4DAE7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15762"/>
            <a:ext cx="9896620" cy="1708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16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F6BCD-6C8B-F7FE-4F00-1E5622DB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5" y="51480"/>
            <a:ext cx="4085381" cy="9708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cap="all" spc="1500" dirty="0">
                <a:solidFill>
                  <a:schemeClr val="accent6">
                    <a:lumMod val="75000"/>
                  </a:schemeClr>
                </a:solidFill>
                <a:ea typeface="Source Sans Pro SemiBold" panose="020B0603030403020204" pitchFamily="34" charset="0"/>
              </a:rPr>
              <a:t>Descriptive Analytics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9CEB9-D127-8031-38A6-EEB9DFEE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674" y="1022352"/>
            <a:ext cx="3844619" cy="2387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C92CA-B48A-C099-B20D-E02948A4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629" y="3755244"/>
            <a:ext cx="3899155" cy="2080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02A78-BE18-0F3C-FDD9-236C0CE55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35" y="1073831"/>
            <a:ext cx="5322846" cy="2607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3BC05-42AB-B244-AB4D-BFF48B404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35" y="3834406"/>
            <a:ext cx="5322846" cy="2870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A3E3F2-56C0-08BB-6CE2-7A589310F93D}"/>
              </a:ext>
            </a:extLst>
          </p:cNvPr>
          <p:cNvSpPr txBox="1"/>
          <p:nvPr/>
        </p:nvSpPr>
        <p:spPr>
          <a:xfrm>
            <a:off x="3429000" y="1476375"/>
            <a:ext cx="156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Correlation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C7DB5-1D26-44AE-A273-4408218BE941}"/>
              </a:ext>
            </a:extLst>
          </p:cNvPr>
          <p:cNvSpPr txBox="1"/>
          <p:nvPr/>
        </p:nvSpPr>
        <p:spPr>
          <a:xfrm>
            <a:off x="7994737" y="652894"/>
            <a:ext cx="21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6134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98A72-28C3-A078-6497-F9DE9A782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355" y="370197"/>
            <a:ext cx="4974771" cy="8739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cap="all" spc="1500" dirty="0">
                <a:solidFill>
                  <a:schemeClr val="accent6">
                    <a:lumMod val="75000"/>
                  </a:schemeClr>
                </a:solidFill>
              </a:rPr>
              <a:t>Popularity Based Models</a:t>
            </a:r>
            <a:br>
              <a:rPr lang="en-US" sz="1700" b="1" cap="all" spc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sz="1700" b="1" cap="all" spc="1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B01D1-9703-7CE5-1528-27867913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613" y="3092942"/>
            <a:ext cx="5581394" cy="38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64682-27EB-3D47-F3D7-013C28E92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71" y="3776383"/>
            <a:ext cx="4621859" cy="2342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D5BF96-668F-80F1-D43B-752F16E72449}"/>
              </a:ext>
            </a:extLst>
          </p:cNvPr>
          <p:cNvSpPr txBox="1"/>
          <p:nvPr/>
        </p:nvSpPr>
        <p:spPr>
          <a:xfrm>
            <a:off x="6477270" y="1958550"/>
            <a:ext cx="4974771" cy="4261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 cold start Problems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Recommends the most popular products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Not a personalized solution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Generic approach to recommendation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9960DF-8E33-A3E4-EFC2-9C2C3695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71" y="509606"/>
            <a:ext cx="4621858" cy="3116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63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CCCAE7-2A20-7FF7-FEAE-1F28EAFE1865}"/>
              </a:ext>
            </a:extLst>
          </p:cNvPr>
          <p:cNvSpPr txBox="1"/>
          <p:nvPr/>
        </p:nvSpPr>
        <p:spPr>
          <a:xfrm>
            <a:off x="2336800" y="373386"/>
            <a:ext cx="7213599" cy="64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Predictions Based on Popularity based recommendation</a:t>
            </a:r>
            <a:endParaRPr lang="en-US" sz="200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2768AC9-FF07-2958-05FC-E6242E0F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443" y="2523010"/>
            <a:ext cx="5355483" cy="4102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B2DCF81-E31D-0A09-8B94-C344EDF0A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72" y="1147003"/>
            <a:ext cx="5491854" cy="969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066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5BF96-668F-80F1-D43B-752F16E72449}"/>
              </a:ext>
            </a:extLst>
          </p:cNvPr>
          <p:cNvSpPr txBox="1"/>
          <p:nvPr/>
        </p:nvSpPr>
        <p:spPr>
          <a:xfrm>
            <a:off x="632052" y="1855905"/>
            <a:ext cx="4463623" cy="404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  <a:endParaRPr lang="en-US" b="0" i="0" dirty="0">
              <a:effectLst/>
            </a:endParaRP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4EAC720-F89E-8A5B-98B9-D31C5911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Bars &amp; Joints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F9A0B-7317-2E83-77AE-ACF74FA5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" y="1779251"/>
            <a:ext cx="5773780" cy="4990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F53505-F735-D4F4-1237-69F2762E4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80" y="1763157"/>
            <a:ext cx="5360808" cy="4990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988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98A72-28C3-A078-6497-F9DE9A782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633046"/>
            <a:ext cx="5533825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cap="all" spc="1500" dirty="0">
                <a:solidFill>
                  <a:schemeClr val="accent6">
                    <a:lumMod val="75000"/>
                  </a:schemeClr>
                </a:solidFill>
              </a:rPr>
              <a:t>Collaborative Based Models</a:t>
            </a:r>
            <a:br>
              <a:rPr lang="en-US" sz="1800" b="1" cap="all" spc="1500" dirty="0"/>
            </a:br>
            <a:endParaRPr lang="en-US" sz="1800" b="1" cap="all" spc="1500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5BF96-668F-80F1-D43B-752F16E72449}"/>
              </a:ext>
            </a:extLst>
          </p:cNvPr>
          <p:cNvSpPr txBox="1"/>
          <p:nvPr/>
        </p:nvSpPr>
        <p:spPr>
          <a:xfrm>
            <a:off x="632052" y="1855905"/>
            <a:ext cx="4463623" cy="404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Item-Item Based approach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Based Approach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Works on popular products as well as user’s choices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  <a:endParaRPr lang="en-US" b="0" i="0" dirty="0">
              <a:effectLst/>
            </a:endParaRP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A7BC5-1FF5-FAC9-91F2-FEBB5DD4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873" y="139624"/>
            <a:ext cx="4691864" cy="3295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4AF62-D6B9-B1CE-77CB-A986BF53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0" y="3605984"/>
            <a:ext cx="8251748" cy="3112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938839-D144-2AF7-90AA-1DEEDFFD5B05}"/>
              </a:ext>
            </a:extLst>
          </p:cNvPr>
          <p:cNvSpPr txBox="1"/>
          <p:nvPr/>
        </p:nvSpPr>
        <p:spPr>
          <a:xfrm>
            <a:off x="8959559" y="3801535"/>
            <a:ext cx="276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Correlation Matrix Based approach </a:t>
            </a:r>
          </a:p>
        </p:txBody>
      </p:sp>
    </p:spTree>
    <p:extLst>
      <p:ext uri="{BB962C8B-B14F-4D97-AF65-F5344CB8AC3E}">
        <p14:creationId xmlns:p14="http://schemas.microsoft.com/office/powerpoint/2010/main" val="244553153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282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Source Sans Pro</vt:lpstr>
      <vt:lpstr>Times New Roman</vt:lpstr>
      <vt:lpstr>FunkyShapesVTI</vt:lpstr>
      <vt:lpstr>Recommender Systems</vt:lpstr>
      <vt:lpstr>EDA- Ratings based Recommendations</vt:lpstr>
      <vt:lpstr>User count and top products based on Ratings</vt:lpstr>
      <vt:lpstr>Top 5 user ID and the count of Products Purchase</vt:lpstr>
      <vt:lpstr>Descriptive Analytics</vt:lpstr>
      <vt:lpstr>Popularity Based Models </vt:lpstr>
      <vt:lpstr>PowerPoint Presentation</vt:lpstr>
      <vt:lpstr>Bars &amp; Joints</vt:lpstr>
      <vt:lpstr>Collaborative Based Models </vt:lpstr>
      <vt:lpstr>PowerPoint Presentation</vt:lpstr>
      <vt:lpstr>PowerPoint Presentation</vt:lpstr>
      <vt:lpstr>Questionnaire??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Ananya Sharma</dc:creator>
  <cp:lastModifiedBy>Ananya Sharma</cp:lastModifiedBy>
  <cp:revision>12</cp:revision>
  <dcterms:created xsi:type="dcterms:W3CDTF">2022-05-18T03:09:38Z</dcterms:created>
  <dcterms:modified xsi:type="dcterms:W3CDTF">2022-10-22T23:21:14Z</dcterms:modified>
</cp:coreProperties>
</file>